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306" r:id="rId6"/>
    <p:sldId id="298" r:id="rId7"/>
    <p:sldId id="302" r:id="rId8"/>
    <p:sldId id="303" r:id="rId9"/>
    <p:sldId id="304" r:id="rId10"/>
    <p:sldId id="295" r:id="rId11"/>
    <p:sldId id="305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130"/>
    <a:srgbClr val="2E3D92"/>
    <a:srgbClr val="FBFCFC"/>
    <a:srgbClr val="FFFFFF"/>
    <a:srgbClr val="F5F5F5"/>
    <a:srgbClr val="FBFBFB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39" autoAdjust="0"/>
  </p:normalViewPr>
  <p:slideViewPr>
    <p:cSldViewPr snapToGrid="0">
      <p:cViewPr varScale="1">
        <p:scale>
          <a:sx n="104" d="100"/>
          <a:sy n="104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C4242-08D4-468F-983A-344667E7B5F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9EAD8E-5B48-4529-B781-D5FD6C027849}">
      <dgm:prSet custT="1"/>
      <dgm:spPr>
        <a:solidFill>
          <a:srgbClr val="E79130"/>
        </a:solidFill>
      </dgm:spPr>
      <dgm:t>
        <a:bodyPr/>
        <a:lstStyle/>
        <a:p>
          <a:r>
            <a:rPr lang="it-IT" sz="2000" b="1" dirty="0"/>
            <a:t>PER PAZIENTE</a:t>
          </a:r>
          <a:endParaRPr lang="en-US" sz="2000" dirty="0"/>
        </a:p>
      </dgm:t>
    </dgm:pt>
    <dgm:pt modelId="{D9F7FAF8-8A93-42CD-B476-C85EE44CEF1E}" type="parTrans" cxnId="{676D82BD-764B-40E9-B490-A9AAC0C80727}">
      <dgm:prSet/>
      <dgm:spPr/>
      <dgm:t>
        <a:bodyPr/>
        <a:lstStyle/>
        <a:p>
          <a:endParaRPr lang="en-US"/>
        </a:p>
      </dgm:t>
    </dgm:pt>
    <dgm:pt modelId="{C65662CF-8217-4624-88D3-2A3338DF2E53}" type="sibTrans" cxnId="{676D82BD-764B-40E9-B490-A9AAC0C80727}">
      <dgm:prSet/>
      <dgm:spPr>
        <a:ln w="38100"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endParaRPr lang="en-US"/>
        </a:p>
      </dgm:t>
    </dgm:pt>
    <dgm:pt modelId="{B9D8B9EC-21A9-49FC-AAB4-FEC90D404BA8}">
      <dgm:prSet custT="1"/>
      <dgm:spPr/>
      <dgm:t>
        <a:bodyPr/>
        <a:lstStyle/>
        <a:p>
          <a:pPr algn="ctr"/>
          <a:r>
            <a:rPr lang="it-IT" sz="1300" dirty="0"/>
            <a:t>SELEZIONE INAPPROPRIATA </a:t>
          </a:r>
          <a:r>
            <a:rPr lang="it-IT" sz="1400" b="0" dirty="0"/>
            <a:t>→ </a:t>
          </a:r>
          <a:r>
            <a:rPr lang="it-IT" sz="1400" b="1" dirty="0">
              <a:solidFill>
                <a:srgbClr val="E79130"/>
              </a:solidFill>
            </a:rPr>
            <a:t>complicanze psicologiche post-intervento </a:t>
          </a:r>
          <a:r>
            <a:rPr lang="it-IT" sz="1400" b="0" dirty="0"/>
            <a:t>(depressione, disturbi alimentari).</a:t>
          </a:r>
          <a:endParaRPr lang="en-US" sz="1400" b="0" dirty="0"/>
        </a:p>
      </dgm:t>
    </dgm:pt>
    <dgm:pt modelId="{13AC97D0-2E91-4989-918F-04305F1FEF48}" type="parTrans" cxnId="{22725F3C-1569-4755-AD8B-6B5FDB5FD470}">
      <dgm:prSet/>
      <dgm:spPr/>
      <dgm:t>
        <a:bodyPr/>
        <a:lstStyle/>
        <a:p>
          <a:endParaRPr lang="en-US"/>
        </a:p>
      </dgm:t>
    </dgm:pt>
    <dgm:pt modelId="{3FF8B8E6-B0E8-43CF-B15B-5FC9063CCFE2}" type="sibTrans" cxnId="{22725F3C-1569-4755-AD8B-6B5FDB5FD470}">
      <dgm:prSet/>
      <dgm:spPr/>
      <dgm:t>
        <a:bodyPr/>
        <a:lstStyle/>
        <a:p>
          <a:endParaRPr lang="en-US"/>
        </a:p>
      </dgm:t>
    </dgm:pt>
    <dgm:pt modelId="{8DA2CE87-D384-4EA0-98E1-99F1F8299725}">
      <dgm:prSet/>
      <dgm:spPr/>
      <dgm:t>
        <a:bodyPr/>
        <a:lstStyle/>
        <a:p>
          <a:r>
            <a:rPr lang="it-IT" dirty="0"/>
            <a:t>SUPPORTO INADEGUATO → </a:t>
          </a:r>
          <a:r>
            <a:rPr lang="it-IT" b="1" dirty="0">
              <a:solidFill>
                <a:srgbClr val="E79130"/>
              </a:solidFill>
            </a:rPr>
            <a:t>mancata adesione</a:t>
          </a:r>
          <a:r>
            <a:rPr lang="it-IT" dirty="0">
              <a:solidFill>
                <a:srgbClr val="E79130"/>
              </a:solidFill>
            </a:rPr>
            <a:t> al follow-up o </a:t>
          </a:r>
          <a:r>
            <a:rPr lang="it-IT" b="1" dirty="0">
              <a:solidFill>
                <a:srgbClr val="E79130"/>
              </a:solidFill>
            </a:rPr>
            <a:t>ripresa del peso</a:t>
          </a:r>
          <a:r>
            <a:rPr lang="it-IT" dirty="0">
              <a:solidFill>
                <a:srgbClr val="E79130"/>
              </a:solidFill>
            </a:rPr>
            <a:t>.</a:t>
          </a:r>
          <a:endParaRPr lang="en-US" dirty="0">
            <a:solidFill>
              <a:srgbClr val="E79130"/>
            </a:solidFill>
          </a:endParaRPr>
        </a:p>
      </dgm:t>
    </dgm:pt>
    <dgm:pt modelId="{33B1C186-B248-4C4F-95D5-B4014598C659}" type="parTrans" cxnId="{E1C3E3DF-6BF8-4EEE-9819-A08C7495996A}">
      <dgm:prSet/>
      <dgm:spPr/>
      <dgm:t>
        <a:bodyPr/>
        <a:lstStyle/>
        <a:p>
          <a:endParaRPr lang="en-US"/>
        </a:p>
      </dgm:t>
    </dgm:pt>
    <dgm:pt modelId="{04DDC88C-382D-47A2-9005-7BE79EEAAC8A}" type="sibTrans" cxnId="{E1C3E3DF-6BF8-4EEE-9819-A08C7495996A}">
      <dgm:prSet/>
      <dgm:spPr/>
      <dgm:t>
        <a:bodyPr/>
        <a:lstStyle/>
        <a:p>
          <a:endParaRPr lang="en-US"/>
        </a:p>
      </dgm:t>
    </dgm:pt>
    <dgm:pt modelId="{6B5D8511-7603-48B2-B316-EA5FF1107315}">
      <dgm:prSet custT="1"/>
      <dgm:spPr>
        <a:solidFill>
          <a:srgbClr val="2E3D92"/>
        </a:solidFill>
      </dgm:spPr>
      <dgm:t>
        <a:bodyPr/>
        <a:lstStyle/>
        <a:p>
          <a:r>
            <a:rPr lang="it-IT" sz="2000" b="1" dirty="0"/>
            <a:t>PER IL PROFESSIONISTA E IL TEAM</a:t>
          </a:r>
          <a:endParaRPr lang="en-US" sz="2000" dirty="0"/>
        </a:p>
      </dgm:t>
    </dgm:pt>
    <dgm:pt modelId="{F16664A1-946A-45EB-9F8F-F9129879737D}" type="parTrans" cxnId="{E319CEEF-746A-496F-9CD2-D285DD80D509}">
      <dgm:prSet/>
      <dgm:spPr/>
      <dgm:t>
        <a:bodyPr/>
        <a:lstStyle/>
        <a:p>
          <a:endParaRPr lang="en-US"/>
        </a:p>
      </dgm:t>
    </dgm:pt>
    <dgm:pt modelId="{9DD8A213-353D-4052-8937-3526387B7FF3}" type="sibTrans" cxnId="{E319CEEF-746A-496F-9CD2-D285DD80D509}">
      <dgm:prSet/>
      <dgm:spPr/>
      <dgm:t>
        <a:bodyPr/>
        <a:lstStyle/>
        <a:p>
          <a:endParaRPr lang="en-US"/>
        </a:p>
      </dgm:t>
    </dgm:pt>
    <dgm:pt modelId="{D7B5099E-8394-4C9A-8444-F57BDEFE5105}">
      <dgm:prSet/>
      <dgm:spPr/>
      <dgm:t>
        <a:bodyPr/>
        <a:lstStyle/>
        <a:p>
          <a:r>
            <a:rPr lang="it-IT" b="1" dirty="0"/>
            <a:t>RESPONSABILITÀ ETICO-PROFESSIONALI</a:t>
          </a:r>
          <a:r>
            <a:rPr lang="it-IT" dirty="0"/>
            <a:t> (valutazioni errate)</a:t>
          </a:r>
          <a:endParaRPr lang="en-US" dirty="0"/>
        </a:p>
      </dgm:t>
    </dgm:pt>
    <dgm:pt modelId="{CE24BB60-BEB0-4A3C-BD37-B718329998B6}" type="parTrans" cxnId="{FE55FBA9-6567-48E3-B76A-141AE005EE40}">
      <dgm:prSet/>
      <dgm:spPr/>
      <dgm:t>
        <a:bodyPr/>
        <a:lstStyle/>
        <a:p>
          <a:endParaRPr lang="en-US"/>
        </a:p>
      </dgm:t>
    </dgm:pt>
    <dgm:pt modelId="{BB0F464D-3DBF-4209-A0D1-B89F08C67621}" type="sibTrans" cxnId="{FE55FBA9-6567-48E3-B76A-141AE005EE40}">
      <dgm:prSet/>
      <dgm:spPr/>
      <dgm:t>
        <a:bodyPr/>
        <a:lstStyle/>
        <a:p>
          <a:endParaRPr lang="en-US"/>
        </a:p>
      </dgm:t>
    </dgm:pt>
    <dgm:pt modelId="{236E49EC-D48E-4A6E-838B-EBC6C162E21E}">
      <dgm:prSet custT="1"/>
      <dgm:spPr/>
      <dgm:t>
        <a:bodyPr/>
        <a:lstStyle/>
        <a:p>
          <a:r>
            <a:rPr lang="it-IT" sz="1400" b="0" dirty="0"/>
            <a:t>Conflitti nel team multidisciplinare.</a:t>
          </a:r>
          <a:endParaRPr lang="en-US" sz="1400" b="0" dirty="0"/>
        </a:p>
      </dgm:t>
    </dgm:pt>
    <dgm:pt modelId="{E822E975-01D2-452B-BC53-E6CC9E8EA917}" type="parTrans" cxnId="{4579D831-7ED8-4CFD-BBF8-BA61FC8C88A4}">
      <dgm:prSet/>
      <dgm:spPr/>
      <dgm:t>
        <a:bodyPr/>
        <a:lstStyle/>
        <a:p>
          <a:endParaRPr lang="en-US"/>
        </a:p>
      </dgm:t>
    </dgm:pt>
    <dgm:pt modelId="{E5B500C4-0524-44EC-882C-95BC6D252DC1}" type="sibTrans" cxnId="{4579D831-7ED8-4CFD-BBF8-BA61FC8C88A4}">
      <dgm:prSet/>
      <dgm:spPr/>
      <dgm:t>
        <a:bodyPr/>
        <a:lstStyle/>
        <a:p>
          <a:endParaRPr lang="en-US"/>
        </a:p>
      </dgm:t>
    </dgm:pt>
    <dgm:pt modelId="{6E5A4157-92D4-4869-AFF1-F236B6C15997}">
      <dgm:prSet custT="1"/>
      <dgm:spPr/>
      <dgm:t>
        <a:bodyPr/>
        <a:lstStyle/>
        <a:p>
          <a:r>
            <a:rPr lang="it-IT" sz="1400" b="0" dirty="0"/>
            <a:t>«Reputazione» della professione di psicologo. </a:t>
          </a:r>
          <a:endParaRPr lang="en-US" sz="1400" b="0" dirty="0"/>
        </a:p>
      </dgm:t>
    </dgm:pt>
    <dgm:pt modelId="{47A16CD0-5DA8-4927-A20D-3774ED05A1FF}" type="parTrans" cxnId="{BCED1DA8-F38F-4D85-BFB0-9F6EE0CF4C98}">
      <dgm:prSet/>
      <dgm:spPr/>
      <dgm:t>
        <a:bodyPr/>
        <a:lstStyle/>
        <a:p>
          <a:endParaRPr lang="en-US"/>
        </a:p>
      </dgm:t>
    </dgm:pt>
    <dgm:pt modelId="{13811B91-A8F9-4E82-9048-31C4D314AF14}" type="sibTrans" cxnId="{BCED1DA8-F38F-4D85-BFB0-9F6EE0CF4C98}">
      <dgm:prSet/>
      <dgm:spPr/>
      <dgm:t>
        <a:bodyPr/>
        <a:lstStyle/>
        <a:p>
          <a:endParaRPr lang="en-US"/>
        </a:p>
      </dgm:t>
    </dgm:pt>
    <dgm:pt modelId="{E0E9116F-FD2F-4F7A-B865-C8F9E6070865}">
      <dgm:prSet/>
      <dgm:spPr/>
      <dgm:t>
        <a:bodyPr/>
        <a:lstStyle/>
        <a:p>
          <a:r>
            <a:rPr lang="it-IT" dirty="0"/>
            <a:t>RESPONSABILITÀ PENALE?</a:t>
          </a:r>
          <a:endParaRPr lang="en-US" dirty="0"/>
        </a:p>
      </dgm:t>
    </dgm:pt>
    <dgm:pt modelId="{F843263B-E9A5-4FCB-A86F-0C85ED97BBCA}" type="parTrans" cxnId="{5E7B2458-E842-41AB-943B-F24E60A964FA}">
      <dgm:prSet/>
      <dgm:spPr/>
      <dgm:t>
        <a:bodyPr/>
        <a:lstStyle/>
        <a:p>
          <a:endParaRPr lang="en-US"/>
        </a:p>
      </dgm:t>
    </dgm:pt>
    <dgm:pt modelId="{7E4B938E-1F60-4911-8E7C-0A740E7DD2DC}" type="sibTrans" cxnId="{5E7B2458-E842-41AB-943B-F24E60A964FA}">
      <dgm:prSet/>
      <dgm:spPr/>
      <dgm:t>
        <a:bodyPr/>
        <a:lstStyle/>
        <a:p>
          <a:endParaRPr lang="en-US"/>
        </a:p>
      </dgm:t>
    </dgm:pt>
    <dgm:pt modelId="{EECCFBC9-5AE9-AE40-A1C3-D2B37BA18224}" type="pres">
      <dgm:prSet presAssocID="{3FCC4242-08D4-468F-983A-344667E7B5F4}" presName="Name0" presStyleCnt="0">
        <dgm:presLayoutVars>
          <dgm:dir/>
          <dgm:resizeHandles val="exact"/>
        </dgm:presLayoutVars>
      </dgm:prSet>
      <dgm:spPr/>
    </dgm:pt>
    <dgm:pt modelId="{C14278BA-0561-BD4A-ADFF-0D3EEE0812B7}" type="pres">
      <dgm:prSet presAssocID="{709EAD8E-5B48-4529-B781-D5FD6C027849}" presName="node" presStyleLbl="node1" presStyleIdx="0" presStyleCnt="8" custLinFactNeighborX="-576" custLinFactNeighborY="1921">
        <dgm:presLayoutVars>
          <dgm:bulletEnabled val="1"/>
        </dgm:presLayoutVars>
      </dgm:prSet>
      <dgm:spPr/>
    </dgm:pt>
    <dgm:pt modelId="{21E4D076-C282-2846-9305-1A5E4F453346}" type="pres">
      <dgm:prSet presAssocID="{C65662CF-8217-4624-88D3-2A3338DF2E53}" presName="sibTrans" presStyleLbl="sibTrans1D1" presStyleIdx="0" presStyleCnt="7"/>
      <dgm:spPr/>
    </dgm:pt>
    <dgm:pt modelId="{804BF307-0710-DF4A-B287-FD3C7160F187}" type="pres">
      <dgm:prSet presAssocID="{C65662CF-8217-4624-88D3-2A3338DF2E53}" presName="connectorText" presStyleLbl="sibTrans1D1" presStyleIdx="0" presStyleCnt="7"/>
      <dgm:spPr/>
    </dgm:pt>
    <dgm:pt modelId="{D4C9B421-E544-314A-9E1F-D2D75B935C9C}" type="pres">
      <dgm:prSet presAssocID="{B9D8B9EC-21A9-49FC-AAB4-FEC90D404BA8}" presName="node" presStyleLbl="node1" presStyleIdx="1" presStyleCnt="8">
        <dgm:presLayoutVars>
          <dgm:bulletEnabled val="1"/>
        </dgm:presLayoutVars>
      </dgm:prSet>
      <dgm:spPr/>
    </dgm:pt>
    <dgm:pt modelId="{5D018EDB-F46D-8B4E-AC39-1CB7222D4238}" type="pres">
      <dgm:prSet presAssocID="{3FF8B8E6-B0E8-43CF-B15B-5FC9063CCFE2}" presName="sibTrans" presStyleLbl="sibTrans1D1" presStyleIdx="1" presStyleCnt="7"/>
      <dgm:spPr/>
    </dgm:pt>
    <dgm:pt modelId="{3FF8A508-82A5-E04A-99C2-807C6C877AC0}" type="pres">
      <dgm:prSet presAssocID="{3FF8B8E6-B0E8-43CF-B15B-5FC9063CCFE2}" presName="connectorText" presStyleLbl="sibTrans1D1" presStyleIdx="1" presStyleCnt="7"/>
      <dgm:spPr/>
    </dgm:pt>
    <dgm:pt modelId="{95BD67F7-451C-CB43-8376-E94D95F85218}" type="pres">
      <dgm:prSet presAssocID="{8DA2CE87-D384-4EA0-98E1-99F1F8299725}" presName="node" presStyleLbl="node1" presStyleIdx="2" presStyleCnt="8">
        <dgm:presLayoutVars>
          <dgm:bulletEnabled val="1"/>
        </dgm:presLayoutVars>
      </dgm:prSet>
      <dgm:spPr/>
    </dgm:pt>
    <dgm:pt modelId="{288DA931-5D02-4342-8CE9-D3DB1B0592B9}" type="pres">
      <dgm:prSet presAssocID="{04DDC88C-382D-47A2-9005-7BE79EEAAC8A}" presName="sibTrans" presStyleLbl="sibTrans1D1" presStyleIdx="2" presStyleCnt="7"/>
      <dgm:spPr/>
    </dgm:pt>
    <dgm:pt modelId="{C6F3B548-760C-9F4F-AAB2-73A93399DB84}" type="pres">
      <dgm:prSet presAssocID="{04DDC88C-382D-47A2-9005-7BE79EEAAC8A}" presName="connectorText" presStyleLbl="sibTrans1D1" presStyleIdx="2" presStyleCnt="7"/>
      <dgm:spPr/>
    </dgm:pt>
    <dgm:pt modelId="{D818EE2E-9C17-5245-81D4-2E47E87BD907}" type="pres">
      <dgm:prSet presAssocID="{6B5D8511-7603-48B2-B316-EA5FF1107315}" presName="node" presStyleLbl="node1" presStyleIdx="3" presStyleCnt="8">
        <dgm:presLayoutVars>
          <dgm:bulletEnabled val="1"/>
        </dgm:presLayoutVars>
      </dgm:prSet>
      <dgm:spPr/>
    </dgm:pt>
    <dgm:pt modelId="{127D5E8C-615A-054A-A446-A66B82646FA3}" type="pres">
      <dgm:prSet presAssocID="{9DD8A213-353D-4052-8937-3526387B7FF3}" presName="sibTrans" presStyleLbl="sibTrans1D1" presStyleIdx="3" presStyleCnt="7"/>
      <dgm:spPr/>
    </dgm:pt>
    <dgm:pt modelId="{7893436E-53CD-6347-9CF5-3691A68D5BF4}" type="pres">
      <dgm:prSet presAssocID="{9DD8A213-353D-4052-8937-3526387B7FF3}" presName="connectorText" presStyleLbl="sibTrans1D1" presStyleIdx="3" presStyleCnt="7"/>
      <dgm:spPr/>
    </dgm:pt>
    <dgm:pt modelId="{000485AC-C52E-8842-8EA0-CFA0C861E72C}" type="pres">
      <dgm:prSet presAssocID="{D7B5099E-8394-4C9A-8444-F57BDEFE5105}" presName="node" presStyleLbl="node1" presStyleIdx="4" presStyleCnt="8">
        <dgm:presLayoutVars>
          <dgm:bulletEnabled val="1"/>
        </dgm:presLayoutVars>
      </dgm:prSet>
      <dgm:spPr/>
    </dgm:pt>
    <dgm:pt modelId="{B9DB97A2-107F-4947-B556-ED6D8AC9D5EF}" type="pres">
      <dgm:prSet presAssocID="{BB0F464D-3DBF-4209-A0D1-B89F08C67621}" presName="sibTrans" presStyleLbl="sibTrans1D1" presStyleIdx="4" presStyleCnt="7"/>
      <dgm:spPr/>
    </dgm:pt>
    <dgm:pt modelId="{343227D1-12BA-304F-A907-7D46DF55BFBF}" type="pres">
      <dgm:prSet presAssocID="{BB0F464D-3DBF-4209-A0D1-B89F08C67621}" presName="connectorText" presStyleLbl="sibTrans1D1" presStyleIdx="4" presStyleCnt="7"/>
      <dgm:spPr/>
    </dgm:pt>
    <dgm:pt modelId="{31D94022-BFC5-9648-92BA-D7920DDDAF51}" type="pres">
      <dgm:prSet presAssocID="{236E49EC-D48E-4A6E-838B-EBC6C162E21E}" presName="node" presStyleLbl="node1" presStyleIdx="5" presStyleCnt="8">
        <dgm:presLayoutVars>
          <dgm:bulletEnabled val="1"/>
        </dgm:presLayoutVars>
      </dgm:prSet>
      <dgm:spPr/>
    </dgm:pt>
    <dgm:pt modelId="{2FA37B3C-D8A3-DE41-9BE3-EF3B66FBBE2F}" type="pres">
      <dgm:prSet presAssocID="{E5B500C4-0524-44EC-882C-95BC6D252DC1}" presName="sibTrans" presStyleLbl="sibTrans1D1" presStyleIdx="5" presStyleCnt="7"/>
      <dgm:spPr/>
    </dgm:pt>
    <dgm:pt modelId="{4056C81D-44D8-F94F-B441-B7D9C8505332}" type="pres">
      <dgm:prSet presAssocID="{E5B500C4-0524-44EC-882C-95BC6D252DC1}" presName="connectorText" presStyleLbl="sibTrans1D1" presStyleIdx="5" presStyleCnt="7"/>
      <dgm:spPr/>
    </dgm:pt>
    <dgm:pt modelId="{70C49FD1-5672-BD4E-95B5-77D0D2B4B889}" type="pres">
      <dgm:prSet presAssocID="{6E5A4157-92D4-4869-AFF1-F236B6C15997}" presName="node" presStyleLbl="node1" presStyleIdx="6" presStyleCnt="8">
        <dgm:presLayoutVars>
          <dgm:bulletEnabled val="1"/>
        </dgm:presLayoutVars>
      </dgm:prSet>
      <dgm:spPr/>
    </dgm:pt>
    <dgm:pt modelId="{A7406032-258B-3A4F-9E5D-9796BC3809B9}" type="pres">
      <dgm:prSet presAssocID="{13811B91-A8F9-4E82-9048-31C4D314AF14}" presName="sibTrans" presStyleLbl="sibTrans1D1" presStyleIdx="6" presStyleCnt="7"/>
      <dgm:spPr/>
    </dgm:pt>
    <dgm:pt modelId="{EEF242CA-9691-A14F-8424-A3C4EB2EF19F}" type="pres">
      <dgm:prSet presAssocID="{13811B91-A8F9-4E82-9048-31C4D314AF14}" presName="connectorText" presStyleLbl="sibTrans1D1" presStyleIdx="6" presStyleCnt="7"/>
      <dgm:spPr/>
    </dgm:pt>
    <dgm:pt modelId="{7B6518DF-92A8-1046-B7AF-0D00DDD7D73E}" type="pres">
      <dgm:prSet presAssocID="{E0E9116F-FD2F-4F7A-B865-C8F9E6070865}" presName="node" presStyleLbl="node1" presStyleIdx="7" presStyleCnt="8">
        <dgm:presLayoutVars>
          <dgm:bulletEnabled val="1"/>
        </dgm:presLayoutVars>
      </dgm:prSet>
      <dgm:spPr/>
    </dgm:pt>
  </dgm:ptLst>
  <dgm:cxnLst>
    <dgm:cxn modelId="{7063BD00-08C5-624D-A5B4-546B248CE042}" type="presOf" srcId="{04DDC88C-382D-47A2-9005-7BE79EEAAC8A}" destId="{288DA931-5D02-4342-8CE9-D3DB1B0592B9}" srcOrd="0" destOrd="0" presId="urn:microsoft.com/office/officeart/2016/7/layout/RepeatingBendingProcessNew"/>
    <dgm:cxn modelId="{7A938516-529D-DF43-AA4A-F08F2551DB72}" type="presOf" srcId="{9DD8A213-353D-4052-8937-3526387B7FF3}" destId="{127D5E8C-615A-054A-A446-A66B82646FA3}" srcOrd="0" destOrd="0" presId="urn:microsoft.com/office/officeart/2016/7/layout/RepeatingBendingProcessNew"/>
    <dgm:cxn modelId="{9B136330-1BE9-D348-9EBF-959C3CC0222F}" type="presOf" srcId="{13811B91-A8F9-4E82-9048-31C4D314AF14}" destId="{A7406032-258B-3A4F-9E5D-9796BC3809B9}" srcOrd="0" destOrd="0" presId="urn:microsoft.com/office/officeart/2016/7/layout/RepeatingBendingProcessNew"/>
    <dgm:cxn modelId="{4579D831-7ED8-4CFD-BBF8-BA61FC8C88A4}" srcId="{3FCC4242-08D4-468F-983A-344667E7B5F4}" destId="{236E49EC-D48E-4A6E-838B-EBC6C162E21E}" srcOrd="5" destOrd="0" parTransId="{E822E975-01D2-452B-BC53-E6CC9E8EA917}" sibTransId="{E5B500C4-0524-44EC-882C-95BC6D252DC1}"/>
    <dgm:cxn modelId="{F7586337-C61B-7E45-A293-703293AC9C18}" type="presOf" srcId="{BB0F464D-3DBF-4209-A0D1-B89F08C67621}" destId="{343227D1-12BA-304F-A907-7D46DF55BFBF}" srcOrd="1" destOrd="0" presId="urn:microsoft.com/office/officeart/2016/7/layout/RepeatingBendingProcessNew"/>
    <dgm:cxn modelId="{22725F3C-1569-4755-AD8B-6B5FDB5FD470}" srcId="{3FCC4242-08D4-468F-983A-344667E7B5F4}" destId="{B9D8B9EC-21A9-49FC-AAB4-FEC90D404BA8}" srcOrd="1" destOrd="0" parTransId="{13AC97D0-2E91-4989-918F-04305F1FEF48}" sibTransId="{3FF8B8E6-B0E8-43CF-B15B-5FC9063CCFE2}"/>
    <dgm:cxn modelId="{4268643E-24E8-454C-A752-E355729B9121}" type="presOf" srcId="{BB0F464D-3DBF-4209-A0D1-B89F08C67621}" destId="{B9DB97A2-107F-4947-B556-ED6D8AC9D5EF}" srcOrd="0" destOrd="0" presId="urn:microsoft.com/office/officeart/2016/7/layout/RepeatingBendingProcessNew"/>
    <dgm:cxn modelId="{BD6FA242-EBBD-6D4D-A3A6-FDBDF48C2A9A}" type="presOf" srcId="{3FCC4242-08D4-468F-983A-344667E7B5F4}" destId="{EECCFBC9-5AE9-AE40-A1C3-D2B37BA18224}" srcOrd="0" destOrd="0" presId="urn:microsoft.com/office/officeart/2016/7/layout/RepeatingBendingProcessNew"/>
    <dgm:cxn modelId="{DA3E4A48-0F0E-A34A-A43F-D587B1A2D296}" type="presOf" srcId="{13811B91-A8F9-4E82-9048-31C4D314AF14}" destId="{EEF242CA-9691-A14F-8424-A3C4EB2EF19F}" srcOrd="1" destOrd="0" presId="urn:microsoft.com/office/officeart/2016/7/layout/RepeatingBendingProcessNew"/>
    <dgm:cxn modelId="{3953AE48-44B9-6346-887D-3B8C007EFF80}" type="presOf" srcId="{6B5D8511-7603-48B2-B316-EA5FF1107315}" destId="{D818EE2E-9C17-5245-81D4-2E47E87BD907}" srcOrd="0" destOrd="0" presId="urn:microsoft.com/office/officeart/2016/7/layout/RepeatingBendingProcessNew"/>
    <dgm:cxn modelId="{A9D88551-8E28-5F45-8406-63EC1A696C0B}" type="presOf" srcId="{236E49EC-D48E-4A6E-838B-EBC6C162E21E}" destId="{31D94022-BFC5-9648-92BA-D7920DDDAF51}" srcOrd="0" destOrd="0" presId="urn:microsoft.com/office/officeart/2016/7/layout/RepeatingBendingProcessNew"/>
    <dgm:cxn modelId="{5E7B2458-E842-41AB-943B-F24E60A964FA}" srcId="{3FCC4242-08D4-468F-983A-344667E7B5F4}" destId="{E0E9116F-FD2F-4F7A-B865-C8F9E6070865}" srcOrd="7" destOrd="0" parTransId="{F843263B-E9A5-4FCB-A86F-0C85ED97BBCA}" sibTransId="{7E4B938E-1F60-4911-8E7C-0A740E7DD2DC}"/>
    <dgm:cxn modelId="{7B56155D-46EA-6947-977A-09C1CF467D2B}" type="presOf" srcId="{04DDC88C-382D-47A2-9005-7BE79EEAAC8A}" destId="{C6F3B548-760C-9F4F-AAB2-73A93399DB84}" srcOrd="1" destOrd="0" presId="urn:microsoft.com/office/officeart/2016/7/layout/RepeatingBendingProcessNew"/>
    <dgm:cxn modelId="{90B7B25E-6D7A-3547-BABF-38E0657AB03D}" type="presOf" srcId="{E5B500C4-0524-44EC-882C-95BC6D252DC1}" destId="{4056C81D-44D8-F94F-B441-B7D9C8505332}" srcOrd="1" destOrd="0" presId="urn:microsoft.com/office/officeart/2016/7/layout/RepeatingBendingProcessNew"/>
    <dgm:cxn modelId="{4BAFCE72-9C00-2247-B17C-CE092A57449A}" type="presOf" srcId="{C65662CF-8217-4624-88D3-2A3338DF2E53}" destId="{21E4D076-C282-2846-9305-1A5E4F453346}" srcOrd="0" destOrd="0" presId="urn:microsoft.com/office/officeart/2016/7/layout/RepeatingBendingProcessNew"/>
    <dgm:cxn modelId="{888E4A84-DB7C-894A-920C-59F8539A202F}" type="presOf" srcId="{709EAD8E-5B48-4529-B781-D5FD6C027849}" destId="{C14278BA-0561-BD4A-ADFF-0D3EEE0812B7}" srcOrd="0" destOrd="0" presId="urn:microsoft.com/office/officeart/2016/7/layout/RepeatingBendingProcessNew"/>
    <dgm:cxn modelId="{6A1ADC86-175D-9148-8C9B-55C91CFB33D0}" type="presOf" srcId="{E0E9116F-FD2F-4F7A-B865-C8F9E6070865}" destId="{7B6518DF-92A8-1046-B7AF-0D00DDD7D73E}" srcOrd="0" destOrd="0" presId="urn:microsoft.com/office/officeart/2016/7/layout/RepeatingBendingProcessNew"/>
    <dgm:cxn modelId="{84C47B98-363C-A842-B733-84371EBA27D8}" type="presOf" srcId="{6E5A4157-92D4-4869-AFF1-F236B6C15997}" destId="{70C49FD1-5672-BD4E-95B5-77D0D2B4B889}" srcOrd="0" destOrd="0" presId="urn:microsoft.com/office/officeart/2016/7/layout/RepeatingBendingProcessNew"/>
    <dgm:cxn modelId="{3D978598-0C77-3D41-A663-43A84D2B8FBF}" type="presOf" srcId="{B9D8B9EC-21A9-49FC-AAB4-FEC90D404BA8}" destId="{D4C9B421-E544-314A-9E1F-D2D75B935C9C}" srcOrd="0" destOrd="0" presId="urn:microsoft.com/office/officeart/2016/7/layout/RepeatingBendingProcessNew"/>
    <dgm:cxn modelId="{BCED1DA8-F38F-4D85-BFB0-9F6EE0CF4C98}" srcId="{3FCC4242-08D4-468F-983A-344667E7B5F4}" destId="{6E5A4157-92D4-4869-AFF1-F236B6C15997}" srcOrd="6" destOrd="0" parTransId="{47A16CD0-5DA8-4927-A20D-3774ED05A1FF}" sibTransId="{13811B91-A8F9-4E82-9048-31C4D314AF14}"/>
    <dgm:cxn modelId="{FE55FBA9-6567-48E3-B76A-141AE005EE40}" srcId="{3FCC4242-08D4-468F-983A-344667E7B5F4}" destId="{D7B5099E-8394-4C9A-8444-F57BDEFE5105}" srcOrd="4" destOrd="0" parTransId="{CE24BB60-BEB0-4A3C-BD37-B718329998B6}" sibTransId="{BB0F464D-3DBF-4209-A0D1-B89F08C67621}"/>
    <dgm:cxn modelId="{676D82BD-764B-40E9-B490-A9AAC0C80727}" srcId="{3FCC4242-08D4-468F-983A-344667E7B5F4}" destId="{709EAD8E-5B48-4529-B781-D5FD6C027849}" srcOrd="0" destOrd="0" parTransId="{D9F7FAF8-8A93-42CD-B476-C85EE44CEF1E}" sibTransId="{C65662CF-8217-4624-88D3-2A3338DF2E53}"/>
    <dgm:cxn modelId="{80C561C7-1364-7843-BB64-35BFEFF27549}" type="presOf" srcId="{3FF8B8E6-B0E8-43CF-B15B-5FC9063CCFE2}" destId="{5D018EDB-F46D-8B4E-AC39-1CB7222D4238}" srcOrd="0" destOrd="0" presId="urn:microsoft.com/office/officeart/2016/7/layout/RepeatingBendingProcessNew"/>
    <dgm:cxn modelId="{8A7D2ECE-F35D-5B45-8A66-46410F497ED5}" type="presOf" srcId="{C65662CF-8217-4624-88D3-2A3338DF2E53}" destId="{804BF307-0710-DF4A-B287-FD3C7160F187}" srcOrd="1" destOrd="0" presId="urn:microsoft.com/office/officeart/2016/7/layout/RepeatingBendingProcessNew"/>
    <dgm:cxn modelId="{BFDA0CDB-F13B-7E42-BDC0-3E83761D5DE9}" type="presOf" srcId="{8DA2CE87-D384-4EA0-98E1-99F1F8299725}" destId="{95BD67F7-451C-CB43-8376-E94D95F85218}" srcOrd="0" destOrd="0" presId="urn:microsoft.com/office/officeart/2016/7/layout/RepeatingBendingProcessNew"/>
    <dgm:cxn modelId="{E1C3E3DF-6BF8-4EEE-9819-A08C7495996A}" srcId="{3FCC4242-08D4-468F-983A-344667E7B5F4}" destId="{8DA2CE87-D384-4EA0-98E1-99F1F8299725}" srcOrd="2" destOrd="0" parTransId="{33B1C186-B248-4C4F-95D5-B4014598C659}" sibTransId="{04DDC88C-382D-47A2-9005-7BE79EEAAC8A}"/>
    <dgm:cxn modelId="{E319CEEF-746A-496F-9CD2-D285DD80D509}" srcId="{3FCC4242-08D4-468F-983A-344667E7B5F4}" destId="{6B5D8511-7603-48B2-B316-EA5FF1107315}" srcOrd="3" destOrd="0" parTransId="{F16664A1-946A-45EB-9F8F-F9129879737D}" sibTransId="{9DD8A213-353D-4052-8937-3526387B7FF3}"/>
    <dgm:cxn modelId="{4BE3DCEF-2B50-D141-86E3-15D3A8DB2B57}" type="presOf" srcId="{3FF8B8E6-B0E8-43CF-B15B-5FC9063CCFE2}" destId="{3FF8A508-82A5-E04A-99C2-807C6C877AC0}" srcOrd="1" destOrd="0" presId="urn:microsoft.com/office/officeart/2016/7/layout/RepeatingBendingProcessNew"/>
    <dgm:cxn modelId="{9EC00BF1-1CD7-204F-9F78-F9770D0EA22A}" type="presOf" srcId="{9DD8A213-353D-4052-8937-3526387B7FF3}" destId="{7893436E-53CD-6347-9CF5-3691A68D5BF4}" srcOrd="1" destOrd="0" presId="urn:microsoft.com/office/officeart/2016/7/layout/RepeatingBendingProcessNew"/>
    <dgm:cxn modelId="{1E1AF5F4-2897-0A45-9213-35CD5F197BB2}" type="presOf" srcId="{E5B500C4-0524-44EC-882C-95BC6D252DC1}" destId="{2FA37B3C-D8A3-DE41-9BE3-EF3B66FBBE2F}" srcOrd="0" destOrd="0" presId="urn:microsoft.com/office/officeart/2016/7/layout/RepeatingBendingProcessNew"/>
    <dgm:cxn modelId="{7DC0A1FA-0277-9D4B-8107-C6AD67B9F892}" type="presOf" srcId="{D7B5099E-8394-4C9A-8444-F57BDEFE5105}" destId="{000485AC-C52E-8842-8EA0-CFA0C861E72C}" srcOrd="0" destOrd="0" presId="urn:microsoft.com/office/officeart/2016/7/layout/RepeatingBendingProcessNew"/>
    <dgm:cxn modelId="{FC13D401-01B7-4B48-9741-90BA53C178DD}" type="presParOf" srcId="{EECCFBC9-5AE9-AE40-A1C3-D2B37BA18224}" destId="{C14278BA-0561-BD4A-ADFF-0D3EEE0812B7}" srcOrd="0" destOrd="0" presId="urn:microsoft.com/office/officeart/2016/7/layout/RepeatingBendingProcessNew"/>
    <dgm:cxn modelId="{3700F760-6B18-254E-9CB3-A255A9A55090}" type="presParOf" srcId="{EECCFBC9-5AE9-AE40-A1C3-D2B37BA18224}" destId="{21E4D076-C282-2846-9305-1A5E4F453346}" srcOrd="1" destOrd="0" presId="urn:microsoft.com/office/officeart/2016/7/layout/RepeatingBendingProcessNew"/>
    <dgm:cxn modelId="{50DA5B94-4CA1-E841-A87E-4E254E0DB229}" type="presParOf" srcId="{21E4D076-C282-2846-9305-1A5E4F453346}" destId="{804BF307-0710-DF4A-B287-FD3C7160F187}" srcOrd="0" destOrd="0" presId="urn:microsoft.com/office/officeart/2016/7/layout/RepeatingBendingProcessNew"/>
    <dgm:cxn modelId="{1BB192D1-0F81-4A48-8BFE-C49737A7D0E9}" type="presParOf" srcId="{EECCFBC9-5AE9-AE40-A1C3-D2B37BA18224}" destId="{D4C9B421-E544-314A-9E1F-D2D75B935C9C}" srcOrd="2" destOrd="0" presId="urn:microsoft.com/office/officeart/2016/7/layout/RepeatingBendingProcessNew"/>
    <dgm:cxn modelId="{8FAAC52D-E17D-6245-9DA2-D3EFE4136F61}" type="presParOf" srcId="{EECCFBC9-5AE9-AE40-A1C3-D2B37BA18224}" destId="{5D018EDB-F46D-8B4E-AC39-1CB7222D4238}" srcOrd="3" destOrd="0" presId="urn:microsoft.com/office/officeart/2016/7/layout/RepeatingBendingProcessNew"/>
    <dgm:cxn modelId="{5DCEF0FC-F282-E54B-90E9-B61B18228A8A}" type="presParOf" srcId="{5D018EDB-F46D-8B4E-AC39-1CB7222D4238}" destId="{3FF8A508-82A5-E04A-99C2-807C6C877AC0}" srcOrd="0" destOrd="0" presId="urn:microsoft.com/office/officeart/2016/7/layout/RepeatingBendingProcessNew"/>
    <dgm:cxn modelId="{F099A073-735A-7F45-A8FA-30CC9D47B41A}" type="presParOf" srcId="{EECCFBC9-5AE9-AE40-A1C3-D2B37BA18224}" destId="{95BD67F7-451C-CB43-8376-E94D95F85218}" srcOrd="4" destOrd="0" presId="urn:microsoft.com/office/officeart/2016/7/layout/RepeatingBendingProcessNew"/>
    <dgm:cxn modelId="{C221B333-2FB6-504C-B4E1-81DBF64A3E01}" type="presParOf" srcId="{EECCFBC9-5AE9-AE40-A1C3-D2B37BA18224}" destId="{288DA931-5D02-4342-8CE9-D3DB1B0592B9}" srcOrd="5" destOrd="0" presId="urn:microsoft.com/office/officeart/2016/7/layout/RepeatingBendingProcessNew"/>
    <dgm:cxn modelId="{E9FD1E73-6D46-7D4F-8CC0-8C363049787B}" type="presParOf" srcId="{288DA931-5D02-4342-8CE9-D3DB1B0592B9}" destId="{C6F3B548-760C-9F4F-AAB2-73A93399DB84}" srcOrd="0" destOrd="0" presId="urn:microsoft.com/office/officeart/2016/7/layout/RepeatingBendingProcessNew"/>
    <dgm:cxn modelId="{54C100BE-D300-EB46-B502-64866929C8EB}" type="presParOf" srcId="{EECCFBC9-5AE9-AE40-A1C3-D2B37BA18224}" destId="{D818EE2E-9C17-5245-81D4-2E47E87BD907}" srcOrd="6" destOrd="0" presId="urn:microsoft.com/office/officeart/2016/7/layout/RepeatingBendingProcessNew"/>
    <dgm:cxn modelId="{2911B1F1-C2D0-D74C-B669-B0B5052D4BCD}" type="presParOf" srcId="{EECCFBC9-5AE9-AE40-A1C3-D2B37BA18224}" destId="{127D5E8C-615A-054A-A446-A66B82646FA3}" srcOrd="7" destOrd="0" presId="urn:microsoft.com/office/officeart/2016/7/layout/RepeatingBendingProcessNew"/>
    <dgm:cxn modelId="{85F1068E-9089-5B4F-AC73-FFE30ACCE1F2}" type="presParOf" srcId="{127D5E8C-615A-054A-A446-A66B82646FA3}" destId="{7893436E-53CD-6347-9CF5-3691A68D5BF4}" srcOrd="0" destOrd="0" presId="urn:microsoft.com/office/officeart/2016/7/layout/RepeatingBendingProcessNew"/>
    <dgm:cxn modelId="{53714C50-5FD7-DB4A-AC39-1759663451D1}" type="presParOf" srcId="{EECCFBC9-5AE9-AE40-A1C3-D2B37BA18224}" destId="{000485AC-C52E-8842-8EA0-CFA0C861E72C}" srcOrd="8" destOrd="0" presId="urn:microsoft.com/office/officeart/2016/7/layout/RepeatingBendingProcessNew"/>
    <dgm:cxn modelId="{7E6FB374-415A-C84B-B099-F41B8860A571}" type="presParOf" srcId="{EECCFBC9-5AE9-AE40-A1C3-D2B37BA18224}" destId="{B9DB97A2-107F-4947-B556-ED6D8AC9D5EF}" srcOrd="9" destOrd="0" presId="urn:microsoft.com/office/officeart/2016/7/layout/RepeatingBendingProcessNew"/>
    <dgm:cxn modelId="{982F5457-1F88-2D40-BDED-27B7FABE5DDB}" type="presParOf" srcId="{B9DB97A2-107F-4947-B556-ED6D8AC9D5EF}" destId="{343227D1-12BA-304F-A907-7D46DF55BFBF}" srcOrd="0" destOrd="0" presId="urn:microsoft.com/office/officeart/2016/7/layout/RepeatingBendingProcessNew"/>
    <dgm:cxn modelId="{2F0DB9F4-A57B-054D-94EF-BDEE73E6EB49}" type="presParOf" srcId="{EECCFBC9-5AE9-AE40-A1C3-D2B37BA18224}" destId="{31D94022-BFC5-9648-92BA-D7920DDDAF51}" srcOrd="10" destOrd="0" presId="urn:microsoft.com/office/officeart/2016/7/layout/RepeatingBendingProcessNew"/>
    <dgm:cxn modelId="{E27D60A4-E084-7840-96DD-DC472A60EF53}" type="presParOf" srcId="{EECCFBC9-5AE9-AE40-A1C3-D2B37BA18224}" destId="{2FA37B3C-D8A3-DE41-9BE3-EF3B66FBBE2F}" srcOrd="11" destOrd="0" presId="urn:microsoft.com/office/officeart/2016/7/layout/RepeatingBendingProcessNew"/>
    <dgm:cxn modelId="{1D185A98-A9EA-244F-8B34-3C53278AC2AF}" type="presParOf" srcId="{2FA37B3C-D8A3-DE41-9BE3-EF3B66FBBE2F}" destId="{4056C81D-44D8-F94F-B441-B7D9C8505332}" srcOrd="0" destOrd="0" presId="urn:microsoft.com/office/officeart/2016/7/layout/RepeatingBendingProcessNew"/>
    <dgm:cxn modelId="{6E74428B-A7FD-7148-932A-37F1AC2E2256}" type="presParOf" srcId="{EECCFBC9-5AE9-AE40-A1C3-D2B37BA18224}" destId="{70C49FD1-5672-BD4E-95B5-77D0D2B4B889}" srcOrd="12" destOrd="0" presId="urn:microsoft.com/office/officeart/2016/7/layout/RepeatingBendingProcessNew"/>
    <dgm:cxn modelId="{EF507B18-5EEB-E04C-A790-A5B19DEC5446}" type="presParOf" srcId="{EECCFBC9-5AE9-AE40-A1C3-D2B37BA18224}" destId="{A7406032-258B-3A4F-9E5D-9796BC3809B9}" srcOrd="13" destOrd="0" presId="urn:microsoft.com/office/officeart/2016/7/layout/RepeatingBendingProcessNew"/>
    <dgm:cxn modelId="{7B8CC132-D953-F848-B928-A94EAA02D1BC}" type="presParOf" srcId="{A7406032-258B-3A4F-9E5D-9796BC3809B9}" destId="{EEF242CA-9691-A14F-8424-A3C4EB2EF19F}" srcOrd="0" destOrd="0" presId="urn:microsoft.com/office/officeart/2016/7/layout/RepeatingBendingProcessNew"/>
    <dgm:cxn modelId="{89CCB3A1-B487-444E-838C-F62AF0BA42FC}" type="presParOf" srcId="{EECCFBC9-5AE9-AE40-A1C3-D2B37BA18224}" destId="{7B6518DF-92A8-1046-B7AF-0D00DDD7D73E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4D076-C282-2846-9305-1A5E4F453346}">
      <dsp:nvSpPr>
        <dsp:cNvPr id="0" name=""/>
        <dsp:cNvSpPr/>
      </dsp:nvSpPr>
      <dsp:spPr>
        <a:xfrm>
          <a:off x="2141994" y="945050"/>
          <a:ext cx="4644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429"/>
              </a:moveTo>
              <a:lnTo>
                <a:pt x="249337" y="70429"/>
              </a:lnTo>
              <a:lnTo>
                <a:pt x="249337" y="45720"/>
              </a:lnTo>
              <a:lnTo>
                <a:pt x="464474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839" y="988305"/>
        <a:ext cx="24784" cy="4930"/>
      </dsp:txXfrm>
    </dsp:sp>
    <dsp:sp modelId="{C14278BA-0561-BD4A-ADFF-0D3EEE0812B7}">
      <dsp:nvSpPr>
        <dsp:cNvPr id="0" name=""/>
        <dsp:cNvSpPr/>
      </dsp:nvSpPr>
      <dsp:spPr>
        <a:xfrm>
          <a:off x="0" y="372341"/>
          <a:ext cx="2143794" cy="1286276"/>
        </a:xfrm>
        <a:prstGeom prst="rect">
          <a:avLst/>
        </a:prstGeom>
        <a:solidFill>
          <a:srgbClr val="E7913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PER PAZIENTE</a:t>
          </a:r>
          <a:endParaRPr lang="en-US" sz="2000" kern="1200" dirty="0"/>
        </a:p>
      </dsp:txBody>
      <dsp:txXfrm>
        <a:off x="0" y="372341"/>
        <a:ext cx="2143794" cy="1286276"/>
      </dsp:txXfrm>
    </dsp:sp>
    <dsp:sp modelId="{5D018EDB-F46D-8B4E-AC39-1CB7222D4238}">
      <dsp:nvSpPr>
        <dsp:cNvPr id="0" name=""/>
        <dsp:cNvSpPr/>
      </dsp:nvSpPr>
      <dsp:spPr>
        <a:xfrm>
          <a:off x="4780863" y="94505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988305"/>
        <a:ext cx="24653" cy="4930"/>
      </dsp:txXfrm>
    </dsp:sp>
    <dsp:sp modelId="{D4C9B421-E544-314A-9E1F-D2D75B935C9C}">
      <dsp:nvSpPr>
        <dsp:cNvPr id="0" name=""/>
        <dsp:cNvSpPr/>
      </dsp:nvSpPr>
      <dsp:spPr>
        <a:xfrm>
          <a:off x="2638868" y="347632"/>
          <a:ext cx="2143794" cy="12862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SELEZIONE INAPPROPRIATA </a:t>
          </a:r>
          <a:r>
            <a:rPr lang="it-IT" sz="1400" b="0" kern="1200" dirty="0"/>
            <a:t>→ </a:t>
          </a:r>
          <a:r>
            <a:rPr lang="it-IT" sz="1400" b="1" kern="1200" dirty="0">
              <a:solidFill>
                <a:srgbClr val="E79130"/>
              </a:solidFill>
            </a:rPr>
            <a:t>complicanze psicologiche post-intervento </a:t>
          </a:r>
          <a:r>
            <a:rPr lang="it-IT" sz="1400" b="0" kern="1200" dirty="0"/>
            <a:t>(depressione, disturbi alimentari).</a:t>
          </a:r>
          <a:endParaRPr lang="en-US" sz="1400" b="0" kern="1200" dirty="0"/>
        </a:p>
      </dsp:txBody>
      <dsp:txXfrm>
        <a:off x="2638868" y="347632"/>
        <a:ext cx="2143794" cy="1286276"/>
      </dsp:txXfrm>
    </dsp:sp>
    <dsp:sp modelId="{288DA931-5D02-4342-8CE9-D3DB1B0592B9}">
      <dsp:nvSpPr>
        <dsp:cNvPr id="0" name=""/>
        <dsp:cNvSpPr/>
      </dsp:nvSpPr>
      <dsp:spPr>
        <a:xfrm>
          <a:off x="7417731" y="94505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988305"/>
        <a:ext cx="24653" cy="4930"/>
      </dsp:txXfrm>
    </dsp:sp>
    <dsp:sp modelId="{95BD67F7-451C-CB43-8376-E94D95F85218}">
      <dsp:nvSpPr>
        <dsp:cNvPr id="0" name=""/>
        <dsp:cNvSpPr/>
      </dsp:nvSpPr>
      <dsp:spPr>
        <a:xfrm>
          <a:off x="5275736" y="347632"/>
          <a:ext cx="2143794" cy="12862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SUPPORTO INADEGUATO → </a:t>
          </a:r>
          <a:r>
            <a:rPr lang="it-IT" sz="1500" b="1" kern="1200" dirty="0">
              <a:solidFill>
                <a:srgbClr val="E79130"/>
              </a:solidFill>
            </a:rPr>
            <a:t>mancata adesione</a:t>
          </a:r>
          <a:r>
            <a:rPr lang="it-IT" sz="1500" kern="1200" dirty="0">
              <a:solidFill>
                <a:srgbClr val="E79130"/>
              </a:solidFill>
            </a:rPr>
            <a:t> al follow-up o </a:t>
          </a:r>
          <a:r>
            <a:rPr lang="it-IT" sz="1500" b="1" kern="1200" dirty="0">
              <a:solidFill>
                <a:srgbClr val="E79130"/>
              </a:solidFill>
            </a:rPr>
            <a:t>ripresa del peso</a:t>
          </a:r>
          <a:r>
            <a:rPr lang="it-IT" sz="1500" kern="1200" dirty="0">
              <a:solidFill>
                <a:srgbClr val="E79130"/>
              </a:solidFill>
            </a:rPr>
            <a:t>.</a:t>
          </a:r>
          <a:endParaRPr lang="en-US" sz="1500" kern="1200" dirty="0">
            <a:solidFill>
              <a:srgbClr val="E79130"/>
            </a:solidFill>
          </a:endParaRPr>
        </a:p>
      </dsp:txBody>
      <dsp:txXfrm>
        <a:off x="5275736" y="347632"/>
        <a:ext cx="2143794" cy="1286276"/>
      </dsp:txXfrm>
    </dsp:sp>
    <dsp:sp modelId="{127D5E8C-615A-054A-A446-A66B82646FA3}">
      <dsp:nvSpPr>
        <dsp:cNvPr id="0" name=""/>
        <dsp:cNvSpPr/>
      </dsp:nvSpPr>
      <dsp:spPr>
        <a:xfrm>
          <a:off x="1073898" y="1632109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860880"/>
        <a:ext cx="396297" cy="4930"/>
      </dsp:txXfrm>
    </dsp:sp>
    <dsp:sp modelId="{D818EE2E-9C17-5245-81D4-2E47E87BD907}">
      <dsp:nvSpPr>
        <dsp:cNvPr id="0" name=""/>
        <dsp:cNvSpPr/>
      </dsp:nvSpPr>
      <dsp:spPr>
        <a:xfrm>
          <a:off x="7912603" y="347632"/>
          <a:ext cx="2143794" cy="1286276"/>
        </a:xfrm>
        <a:prstGeom prst="rect">
          <a:avLst/>
        </a:prstGeom>
        <a:solidFill>
          <a:srgbClr val="2E3D9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PER IL PROFESSIONISTA E IL TEAM</a:t>
          </a:r>
          <a:endParaRPr lang="en-US" sz="2000" kern="1200" dirty="0"/>
        </a:p>
      </dsp:txBody>
      <dsp:txXfrm>
        <a:off x="7912603" y="347632"/>
        <a:ext cx="2143794" cy="1286276"/>
      </dsp:txXfrm>
    </dsp:sp>
    <dsp:sp modelId="{B9DB97A2-107F-4947-B556-ED6D8AC9D5EF}">
      <dsp:nvSpPr>
        <dsp:cNvPr id="0" name=""/>
        <dsp:cNvSpPr/>
      </dsp:nvSpPr>
      <dsp:spPr>
        <a:xfrm>
          <a:off x="2143996" y="272440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767654"/>
        <a:ext cx="24653" cy="4930"/>
      </dsp:txXfrm>
    </dsp:sp>
    <dsp:sp modelId="{000485AC-C52E-8842-8EA0-CFA0C861E72C}">
      <dsp:nvSpPr>
        <dsp:cNvPr id="0" name=""/>
        <dsp:cNvSpPr/>
      </dsp:nvSpPr>
      <dsp:spPr>
        <a:xfrm>
          <a:off x="2001" y="2126981"/>
          <a:ext cx="2143794" cy="12862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RESPONSABILITÀ ETICO-PROFESSIONALI</a:t>
          </a:r>
          <a:r>
            <a:rPr lang="it-IT" sz="1500" kern="1200" dirty="0"/>
            <a:t> (valutazioni errate)</a:t>
          </a:r>
          <a:endParaRPr lang="en-US" sz="1500" kern="1200" dirty="0"/>
        </a:p>
      </dsp:txBody>
      <dsp:txXfrm>
        <a:off x="2001" y="2126981"/>
        <a:ext cx="2143794" cy="1286276"/>
      </dsp:txXfrm>
    </dsp:sp>
    <dsp:sp modelId="{2FA37B3C-D8A3-DE41-9BE3-EF3B66FBBE2F}">
      <dsp:nvSpPr>
        <dsp:cNvPr id="0" name=""/>
        <dsp:cNvSpPr/>
      </dsp:nvSpPr>
      <dsp:spPr>
        <a:xfrm>
          <a:off x="4780863" y="272440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767654"/>
        <a:ext cx="24653" cy="4930"/>
      </dsp:txXfrm>
    </dsp:sp>
    <dsp:sp modelId="{31D94022-BFC5-9648-92BA-D7920DDDAF51}">
      <dsp:nvSpPr>
        <dsp:cNvPr id="0" name=""/>
        <dsp:cNvSpPr/>
      </dsp:nvSpPr>
      <dsp:spPr>
        <a:xfrm>
          <a:off x="2638868" y="2126981"/>
          <a:ext cx="2143794" cy="12862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/>
            <a:t>Conflitti nel team multidisciplinare.</a:t>
          </a:r>
          <a:endParaRPr lang="en-US" sz="1400" b="0" kern="1200" dirty="0"/>
        </a:p>
      </dsp:txBody>
      <dsp:txXfrm>
        <a:off x="2638868" y="2126981"/>
        <a:ext cx="2143794" cy="1286276"/>
      </dsp:txXfrm>
    </dsp:sp>
    <dsp:sp modelId="{A7406032-258B-3A4F-9E5D-9796BC3809B9}">
      <dsp:nvSpPr>
        <dsp:cNvPr id="0" name=""/>
        <dsp:cNvSpPr/>
      </dsp:nvSpPr>
      <dsp:spPr>
        <a:xfrm>
          <a:off x="7417731" y="272440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2767654"/>
        <a:ext cx="24653" cy="4930"/>
      </dsp:txXfrm>
    </dsp:sp>
    <dsp:sp modelId="{70C49FD1-5672-BD4E-95B5-77D0D2B4B889}">
      <dsp:nvSpPr>
        <dsp:cNvPr id="0" name=""/>
        <dsp:cNvSpPr/>
      </dsp:nvSpPr>
      <dsp:spPr>
        <a:xfrm>
          <a:off x="5275736" y="2126981"/>
          <a:ext cx="2143794" cy="12862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/>
            <a:t>«Reputazione» della professione di psicologo. </a:t>
          </a:r>
          <a:endParaRPr lang="en-US" sz="1400" b="0" kern="1200" dirty="0"/>
        </a:p>
      </dsp:txBody>
      <dsp:txXfrm>
        <a:off x="5275736" y="2126981"/>
        <a:ext cx="2143794" cy="1286276"/>
      </dsp:txXfrm>
    </dsp:sp>
    <dsp:sp modelId="{7B6518DF-92A8-1046-B7AF-0D00DDD7D73E}">
      <dsp:nvSpPr>
        <dsp:cNvPr id="0" name=""/>
        <dsp:cNvSpPr/>
      </dsp:nvSpPr>
      <dsp:spPr>
        <a:xfrm>
          <a:off x="7912603" y="2126981"/>
          <a:ext cx="2143794" cy="12862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RESPONSABILITÀ PENALE?</a:t>
          </a:r>
          <a:endParaRPr lang="en-US" sz="1500" kern="1200" dirty="0"/>
        </a:p>
      </dsp:txBody>
      <dsp:txXfrm>
        <a:off x="7912603" y="2126981"/>
        <a:ext cx="2143794" cy="128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1911" y="758952"/>
            <a:ext cx="7078133" cy="2806369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it-IT" b="0" i="0" u="none" strike="noStrike" dirty="0">
                <a:solidFill>
                  <a:srgbClr val="000000"/>
                </a:solidFill>
                <a:effectLst/>
                <a:latin typeface="AcademyEngravedLetPlain" panose="02000000000000000000" pitchFamily="2" charset="0"/>
              </a:rPr>
            </a:br>
            <a:br>
              <a:rPr lang="it-IT" dirty="0"/>
            </a:br>
            <a:r>
              <a:rPr lang="it-IT" sz="5300" dirty="0">
                <a:solidFill>
                  <a:srgbClr val="304297"/>
                </a:solidFill>
                <a:latin typeface="+mj-lt"/>
              </a:rPr>
              <a:t>LO PSICOLOGO TRA RUOLI E COMPETENZE: IMPORTANZA DELLA FORMAZIONE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67" y="4114218"/>
            <a:ext cx="6513689" cy="1279652"/>
          </a:xfrm>
        </p:spPr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Paola MEDDE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Presidente ORDINE PSICOLOGI LAZIO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C584-35FC-5CB1-9BB6-DD209DF5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21A42F4-FCB1-6122-2E09-3516B9A50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1911" y="758952"/>
            <a:ext cx="7078133" cy="280636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br>
              <a:rPr lang="it-IT" b="0" i="0" u="none" strike="noStrike" dirty="0">
                <a:solidFill>
                  <a:srgbClr val="000000"/>
                </a:solidFill>
                <a:effectLst/>
                <a:latin typeface="AcademyEngravedLetPlain" panose="02000000000000000000" pitchFamily="2" charset="0"/>
              </a:rPr>
            </a:br>
            <a:br>
              <a:rPr lang="it-IT" dirty="0"/>
            </a:br>
            <a:endParaRPr lang="it-IT" sz="5300" dirty="0">
              <a:solidFill>
                <a:srgbClr val="304297"/>
              </a:solidFill>
              <a:latin typeface="+mj-lt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3B254174-3D7E-423E-4604-E86AB84A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132" y="882484"/>
            <a:ext cx="6513689" cy="1279652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atin typeface="+mj-lt"/>
              </a:rPr>
              <a:t>Non basta essere psicologi per valutare l’idoneità alla chirurgia bariatrica: serve essere </a:t>
            </a:r>
            <a:r>
              <a:rPr lang="it-IT" sz="3600" b="1" dirty="0">
                <a:latin typeface="+mj-lt"/>
              </a:rPr>
              <a:t>formati, competenti e consapevoli</a:t>
            </a:r>
            <a:r>
              <a:rPr lang="it-IT" sz="3600" dirty="0">
                <a:latin typeface="+mj-lt"/>
              </a:rPr>
              <a:t> della complessità del cambiamento che accompagna ogni intervento</a:t>
            </a:r>
            <a:endParaRPr lang="it-IT" sz="3600" b="1" dirty="0">
              <a:solidFill>
                <a:srgbClr val="E7913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58AD86-7104-9E02-29E0-5320068232DE}"/>
              </a:ext>
            </a:extLst>
          </p:cNvPr>
          <p:cNvSpPr txBox="1"/>
          <p:nvPr/>
        </p:nvSpPr>
        <p:spPr>
          <a:xfrm>
            <a:off x="790222" y="1495694"/>
            <a:ext cx="723617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/>
            </a:br>
            <a:endParaRPr lang="it-IT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La chirurgia bariatrica non è solo un intervento medico, ma un </a:t>
            </a:r>
            <a:r>
              <a:rPr lang="it-IT" sz="2000" b="1" dirty="0">
                <a:solidFill>
                  <a:srgbClr val="E79130"/>
                </a:solidFill>
              </a:rPr>
              <a:t>percorso complesso </a:t>
            </a:r>
            <a:r>
              <a:rPr lang="it-IT" sz="2000" dirty="0"/>
              <a:t>di cambiamento fisico, psicologico, identitario e relazionale.</a:t>
            </a:r>
          </a:p>
          <a:p>
            <a:pPr algn="just"/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Lo psicologo è parte essenziale del percorso di cura e ha un ruolo cruciale nella </a:t>
            </a:r>
            <a:r>
              <a:rPr lang="it-IT" sz="2000" b="1" dirty="0"/>
              <a:t>valutazione dell’idoneità psicologica</a:t>
            </a:r>
            <a:r>
              <a:rPr lang="it-IT" sz="2000" dirty="0"/>
              <a:t> e nel </a:t>
            </a:r>
            <a:r>
              <a:rPr lang="it-IT" sz="2000" b="1" dirty="0"/>
              <a:t>supporto al cambiamento</a:t>
            </a:r>
            <a:r>
              <a:rPr lang="it-IT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Questo ruolo richiede </a:t>
            </a:r>
            <a:r>
              <a:rPr lang="it-IT" sz="2000" b="1" dirty="0"/>
              <a:t>competenze specifiche</a:t>
            </a:r>
            <a:r>
              <a:rPr lang="it-IT" sz="2000" dirty="0"/>
              <a:t> e non può essere improvvisato. Serve formazione specifica per garantire </a:t>
            </a:r>
            <a:r>
              <a:rPr lang="it-IT" sz="2000" b="1" dirty="0">
                <a:solidFill>
                  <a:srgbClr val="E79130"/>
                </a:solidFill>
              </a:rPr>
              <a:t>valutazioni competenti e sicure.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B8293D-1432-67AB-9E81-6B2E5316FF2B}"/>
              </a:ext>
            </a:extLst>
          </p:cNvPr>
          <p:cNvSpPr txBox="1"/>
          <p:nvPr/>
        </p:nvSpPr>
        <p:spPr>
          <a:xfrm>
            <a:off x="282222" y="824089"/>
            <a:ext cx="1190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PERCHÉ PARLARE DI </a:t>
            </a:r>
            <a:r>
              <a:rPr lang="it-IT" sz="2800" b="1" dirty="0">
                <a:solidFill>
                  <a:srgbClr val="2E3D92"/>
                </a:solidFill>
              </a:rPr>
              <a:t>FORMAZIONE PSICOLOGICA </a:t>
            </a:r>
            <a:r>
              <a:rPr lang="it-IT" sz="2800" b="1" dirty="0">
                <a:solidFill>
                  <a:srgbClr val="E79130"/>
                </a:solidFill>
              </a:rPr>
              <a:t>IN CHIRURGIA BARIATRICA?</a:t>
            </a:r>
          </a:p>
        </p:txBody>
      </p:sp>
    </p:spTree>
    <p:extLst>
      <p:ext uri="{BB962C8B-B14F-4D97-AF65-F5344CB8AC3E}">
        <p14:creationId xmlns:p14="http://schemas.microsoft.com/office/powerpoint/2010/main" val="348574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A69776-5C52-F110-1349-6E1148BCDF33}"/>
              </a:ext>
            </a:extLst>
          </p:cNvPr>
          <p:cNvSpPr txBox="1"/>
          <p:nvPr/>
        </p:nvSpPr>
        <p:spPr>
          <a:xfrm>
            <a:off x="914399" y="1913383"/>
            <a:ext cx="745066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Valuta il </a:t>
            </a:r>
            <a:r>
              <a:rPr lang="it-IT" sz="2000" b="1" dirty="0">
                <a:solidFill>
                  <a:srgbClr val="E79130"/>
                </a:solidFill>
              </a:rPr>
              <a:t>funzionamento psicologico, </a:t>
            </a:r>
            <a:r>
              <a:rPr lang="it-IT" sz="2000" dirty="0">
                <a:solidFill>
                  <a:srgbClr val="E79130"/>
                </a:solidFill>
              </a:rPr>
              <a:t>la </a:t>
            </a:r>
            <a:r>
              <a:rPr lang="it-IT" sz="2000" b="1" dirty="0">
                <a:solidFill>
                  <a:srgbClr val="E79130"/>
                </a:solidFill>
              </a:rPr>
              <a:t>motivazione e la consapevolezza del paziente</a:t>
            </a:r>
            <a:r>
              <a:rPr lang="it-IT" sz="2000" dirty="0">
                <a:solidFill>
                  <a:srgbClr val="E79130"/>
                </a:solidFill>
              </a:rPr>
              <a:t>.</a:t>
            </a:r>
          </a:p>
          <a:p>
            <a:pPr algn="just"/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Identifica i </a:t>
            </a:r>
            <a:r>
              <a:rPr lang="it-IT" sz="2000" dirty="0">
                <a:solidFill>
                  <a:srgbClr val="E79130"/>
                </a:solidFill>
              </a:rPr>
              <a:t>fattori di rischio e/o </a:t>
            </a:r>
            <a:r>
              <a:rPr lang="it-IT" sz="2000" b="1" dirty="0">
                <a:solidFill>
                  <a:srgbClr val="E79130"/>
                </a:solidFill>
              </a:rPr>
              <a:t>controindicazioni psicopatologiche</a:t>
            </a:r>
            <a:r>
              <a:rPr lang="it-IT" sz="2000" dirty="0">
                <a:solidFill>
                  <a:srgbClr val="E79130"/>
                </a:solidFill>
              </a:rPr>
              <a:t> </a:t>
            </a:r>
            <a:r>
              <a:rPr lang="it-IT" sz="2000" dirty="0"/>
              <a:t>(disturbi dell’alimentazione, abuso di sostanze, psicopatologia grave, ecc.).</a:t>
            </a:r>
          </a:p>
          <a:p>
            <a:pPr algn="just"/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Sostiene l’adattamento post-operatorio e la gestione emotiva per </a:t>
            </a:r>
            <a:r>
              <a:rPr lang="it-IT" sz="2000" dirty="0">
                <a:solidFill>
                  <a:srgbClr val="E79130"/>
                </a:solidFill>
              </a:rPr>
              <a:t>prevenire ricadute </a:t>
            </a:r>
            <a:r>
              <a:rPr lang="it-IT" sz="2000" dirty="0"/>
              <a:t>e favorire l’adattamento.</a:t>
            </a:r>
          </a:p>
          <a:p>
            <a:pPr algn="just"/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749694-7027-E7D5-E9E8-094D766C1B2F}"/>
              </a:ext>
            </a:extLst>
          </p:cNvPr>
          <p:cNvSpPr txBox="1"/>
          <p:nvPr/>
        </p:nvSpPr>
        <p:spPr>
          <a:xfrm>
            <a:off x="914399" y="485422"/>
            <a:ext cx="1090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IL RUOLO DELLO PSICOLOGO NEL TEAM </a:t>
            </a:r>
            <a:r>
              <a:rPr lang="it-IT" sz="2800" dirty="0"/>
              <a:t>MULTIDISCIPLINARE </a:t>
            </a:r>
            <a:r>
              <a:rPr lang="it-IT" sz="2800" b="1" dirty="0">
                <a:solidFill>
                  <a:srgbClr val="E79130"/>
                </a:solidFill>
              </a:rPr>
              <a:t>BARIATRICO</a:t>
            </a:r>
          </a:p>
        </p:txBody>
      </p:sp>
    </p:spTree>
    <p:extLst>
      <p:ext uri="{BB962C8B-B14F-4D97-AF65-F5344CB8AC3E}">
        <p14:creationId xmlns:p14="http://schemas.microsoft.com/office/powerpoint/2010/main" val="174728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4463CA-0262-9D04-6AE5-AF2649FACC25}"/>
              </a:ext>
            </a:extLst>
          </p:cNvPr>
          <p:cNvSpPr txBox="1"/>
          <p:nvPr/>
        </p:nvSpPr>
        <p:spPr>
          <a:xfrm>
            <a:off x="269408" y="1503817"/>
            <a:ext cx="771305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La valutazione psicologica in questo </a:t>
            </a:r>
            <a:r>
              <a:rPr lang="it-IT" sz="2000" dirty="0">
                <a:solidFill>
                  <a:srgbClr val="E79130"/>
                </a:solidFill>
              </a:rPr>
              <a:t>ambito è </a:t>
            </a:r>
            <a:r>
              <a:rPr lang="it-IT" sz="2000" b="1" dirty="0">
                <a:solidFill>
                  <a:srgbClr val="E79130"/>
                </a:solidFill>
              </a:rPr>
              <a:t>altamente specialistica</a:t>
            </a:r>
            <a:r>
              <a:rPr lang="it-IT" sz="2000" dirty="0">
                <a:solidFill>
                  <a:srgbClr val="E79130"/>
                </a:solidFill>
              </a:rPr>
              <a:t>.</a:t>
            </a:r>
          </a:p>
          <a:p>
            <a:endParaRPr lang="it-IT" sz="2000" dirty="0">
              <a:solidFill>
                <a:srgbClr val="E79130"/>
              </a:solidFill>
            </a:endParaRPr>
          </a:p>
          <a:p>
            <a:r>
              <a:rPr lang="it-IT" sz="2000" dirty="0"/>
              <a:t>Richiede conoscenze integrate su: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Obesità, psicopatologia dell’obesità e disturbi alimentari;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Capacità di integrare aspetti medici e psicologici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dinamiche di dipendenza e regolazione emotiva;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aspetti medico-chirurgici di base;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protocolli e strumenti di valutazione </a:t>
            </a:r>
            <a:r>
              <a:rPr lang="it-IT" sz="2000" dirty="0" err="1"/>
              <a:t>pre</a:t>
            </a:r>
            <a:r>
              <a:rPr lang="it-IT" sz="2000" dirty="0"/>
              <a:t> e post-intervento VALIDATI.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dirty="0"/>
              <a:t>Senza formazione, il rischio è di </a:t>
            </a:r>
            <a:r>
              <a:rPr lang="it-IT" sz="2000" b="1" dirty="0">
                <a:solidFill>
                  <a:srgbClr val="E79130"/>
                </a:solidFill>
              </a:rPr>
              <a:t>valutazioni superficiali o non standardizzate</a:t>
            </a:r>
            <a:r>
              <a:rPr lang="it-IT" sz="2000" dirty="0">
                <a:solidFill>
                  <a:srgbClr val="E79130"/>
                </a:solidFill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B055DB-7398-EDD3-28B0-C33223CDB495}"/>
              </a:ext>
            </a:extLst>
          </p:cNvPr>
          <p:cNvSpPr txBox="1"/>
          <p:nvPr/>
        </p:nvSpPr>
        <p:spPr>
          <a:xfrm>
            <a:off x="948266" y="508000"/>
            <a:ext cx="1029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2E3D92"/>
                </a:solidFill>
              </a:rPr>
              <a:t>FORMAZIONE SPECIFICA PER </a:t>
            </a:r>
            <a:r>
              <a:rPr lang="it-IT" sz="2800" b="1" dirty="0">
                <a:solidFill>
                  <a:srgbClr val="E79130"/>
                </a:solidFill>
              </a:rPr>
              <a:t>L’ACQUISIZIONE DELLE  COMPETENZE </a:t>
            </a:r>
          </a:p>
        </p:txBody>
      </p:sp>
    </p:spTree>
    <p:extLst>
      <p:ext uri="{BB962C8B-B14F-4D97-AF65-F5344CB8AC3E}">
        <p14:creationId xmlns:p14="http://schemas.microsoft.com/office/powerpoint/2010/main" val="278519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8B01-FA38-F097-4394-BF73C903C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CA0C76-F63B-A6B1-6447-5CE3DC0B7509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8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IN ASSENZA DI FORMAZIONE ADEGUATA QUALI I RISCHI?</a:t>
            </a:r>
          </a:p>
        </p:txBody>
      </p:sp>
      <p:graphicFrame>
        <p:nvGraphicFramePr>
          <p:cNvPr id="18" name="CasellaDiTesto 4">
            <a:extLst>
              <a:ext uri="{FF2B5EF4-FFF2-40B4-BE49-F238E27FC236}">
                <a16:creationId xmlns:a16="http://schemas.microsoft.com/office/drawing/2014/main" id="{97329559-C309-56EF-8BD0-F8157FADF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90112"/>
              </p:ext>
            </p:extLst>
          </p:nvPr>
        </p:nvGraphicFramePr>
        <p:xfrm>
          <a:off x="1216548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1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FORMAZIONE COME </a:t>
            </a:r>
            <a:r>
              <a:rPr lang="it-IT" dirty="0">
                <a:solidFill>
                  <a:srgbClr val="E79130"/>
                </a:solidFill>
              </a:rPr>
              <a:t>GARANZIA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90EC9A-E91B-A42F-9C40-D46B9DC6A359}"/>
              </a:ext>
            </a:extLst>
          </p:cNvPr>
          <p:cNvSpPr txBox="1"/>
          <p:nvPr/>
        </p:nvSpPr>
        <p:spPr>
          <a:xfrm>
            <a:off x="506628" y="1737360"/>
            <a:ext cx="78959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kern="100" dirty="0"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 psicologi hanno un obbligo di formazione continua attraverso i crediti ECM che è entrato in vigore dal 1° gennaio 2020.</a:t>
            </a:r>
          </a:p>
          <a:p>
            <a:pPr algn="ctr"/>
            <a:r>
              <a:rPr lang="it-IT" b="0" i="0" dirty="0">
                <a:solidFill>
                  <a:srgbClr val="001D35"/>
                </a:solidFill>
                <a:effectLst/>
              </a:rPr>
              <a:t>Questa formazione, </a:t>
            </a:r>
            <a:r>
              <a:rPr lang="it-IT" b="1" i="0" dirty="0">
                <a:solidFill>
                  <a:srgbClr val="001D35"/>
                </a:solidFill>
                <a:effectLst/>
              </a:rPr>
              <a:t>se ben articolata</a:t>
            </a:r>
            <a:r>
              <a:rPr lang="it-IT" b="0" i="0" dirty="0">
                <a:solidFill>
                  <a:srgbClr val="001D35"/>
                </a:solidFill>
                <a:effectLst/>
              </a:rPr>
              <a:t>, è fondamentale per</a:t>
            </a:r>
          </a:p>
          <a:p>
            <a:pPr algn="ctr"/>
            <a:r>
              <a:rPr lang="it-IT" b="0" i="0" dirty="0">
                <a:solidFill>
                  <a:srgbClr val="001D35"/>
                </a:solidFill>
                <a:effectLst/>
              </a:rPr>
              <a:t> </a:t>
            </a:r>
            <a:r>
              <a:rPr lang="it-IT" b="1" i="0" dirty="0">
                <a:solidFill>
                  <a:srgbClr val="E79130"/>
                </a:solidFill>
                <a:effectLst/>
              </a:rPr>
              <a:t>garantire il diritto alla salute dei pazienti.</a:t>
            </a:r>
          </a:p>
          <a:p>
            <a:pPr algn="ctr"/>
            <a:endParaRPr lang="it-IT" b="1" dirty="0">
              <a:solidFill>
                <a:srgbClr val="E79130"/>
              </a:solidFill>
            </a:endParaRPr>
          </a:p>
          <a:p>
            <a:pPr algn="ctr"/>
            <a:endParaRPr lang="it-IT" b="1" i="0" dirty="0">
              <a:solidFill>
                <a:srgbClr val="E79130"/>
              </a:solidFill>
              <a:effectLst/>
            </a:endParaRPr>
          </a:p>
          <a:p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Codice Deontologico deve raggiungere due obiettivi: </a:t>
            </a:r>
            <a:r>
              <a:rPr lang="it-IT" sz="1800" kern="100" dirty="0">
                <a:solidFill>
                  <a:srgbClr val="E7913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riconoscersi e farsi riconoscere.</a:t>
            </a:r>
          </a:p>
          <a:p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Codice Deontologico non ha il valore di legge, ma di norma di riferimento interna alla categoria, fondata su principi etici e regole di comportamento condivisi. </a:t>
            </a: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B81BFF-8C75-76BF-366C-CEB08A759FDD}"/>
              </a:ext>
            </a:extLst>
          </p:cNvPr>
          <p:cNvSpPr txBox="1"/>
          <p:nvPr/>
        </p:nvSpPr>
        <p:spPr>
          <a:xfrm>
            <a:off x="271849" y="1153415"/>
            <a:ext cx="78465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Articolo 5 del codice deontologico sottolinea l’importanza della formazione continua</a:t>
            </a:r>
          </a:p>
          <a:p>
            <a:pPr algn="just"/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 psicologo è tenuto a mantenere un </a:t>
            </a:r>
            <a:r>
              <a:rPr lang="it-IT" sz="1800" kern="100" dirty="0">
                <a:solidFill>
                  <a:srgbClr val="E7913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livello adeguato di preparazione 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 aggiornamento professionale, con particolare </a:t>
            </a:r>
            <a:r>
              <a:rPr lang="it-IT" sz="1800" kern="100" dirty="0">
                <a:solidFill>
                  <a:srgbClr val="E7913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riguardo ai settori nei quali opera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La violazione dell’obbligo di formazione continua determina un illecito disciplinare che è sanzionato sulla base di quanto stabilito dall’ordinamento professionale. </a:t>
            </a:r>
            <a:r>
              <a:rPr lang="it-IT" sz="1800" kern="100" dirty="0">
                <a:solidFill>
                  <a:srgbClr val="E7913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Riconosce i limiti della propria competenza ed usa, pertanto, solo strumenti teorico pratici per i quali ha acquisito adeguata competenza e, ove necessario, formale autorizzazione.</a:t>
            </a:r>
          </a:p>
          <a:p>
            <a:pPr algn="just"/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br>
              <a:rPr lang="it-IT" dirty="0"/>
            </a:b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CC7FB-7525-C185-E971-EEEAE0D97829}"/>
              </a:ext>
            </a:extLst>
          </p:cNvPr>
          <p:cNvSpPr txBox="1"/>
          <p:nvPr/>
        </p:nvSpPr>
        <p:spPr>
          <a:xfrm>
            <a:off x="148281" y="368585"/>
            <a:ext cx="12043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2E3D92"/>
                </a:solidFill>
              </a:rPr>
              <a:t>LA FORMAZIONE COME </a:t>
            </a:r>
            <a:r>
              <a:rPr lang="it-IT" sz="4800" b="1" dirty="0">
                <a:solidFill>
                  <a:srgbClr val="E79130"/>
                </a:solidFill>
              </a:rPr>
              <a:t>SICUREZZA E QUALITÀ</a:t>
            </a:r>
          </a:p>
        </p:txBody>
      </p:sp>
    </p:spTree>
    <p:extLst>
      <p:ext uri="{BB962C8B-B14F-4D97-AF65-F5344CB8AC3E}">
        <p14:creationId xmlns:p14="http://schemas.microsoft.com/office/powerpoint/2010/main" val="220446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589" y="3793832"/>
            <a:ext cx="5858934" cy="3227514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>
                <a:latin typeface="Avenir Book" panose="02000503020000020003" pitchFamily="2" charset="0"/>
              </a:rPr>
              <a:t>CONCLUSIONE</a:t>
            </a:r>
            <a:br>
              <a:rPr lang="it-IT" sz="2400" b="1" dirty="0"/>
            </a:br>
            <a:br>
              <a:rPr lang="it-IT" sz="2400" dirty="0"/>
            </a:br>
            <a:r>
              <a:rPr lang="it-IT" sz="2400" dirty="0">
                <a:latin typeface="Avenir Book" panose="02000503020000020003" pitchFamily="2" charset="0"/>
              </a:rPr>
              <a:t>Valutare l’idoneità alla chirurgia bariatrica significa accompagnare un cambiamento profondo. </a:t>
            </a:r>
            <a:br>
              <a:rPr lang="it-IT" sz="2400" dirty="0">
                <a:latin typeface="Avenir Book" panose="02000503020000020003" pitchFamily="2" charset="0"/>
              </a:rPr>
            </a:br>
            <a:r>
              <a:rPr lang="it-IT" sz="2400" dirty="0">
                <a:latin typeface="Avenir Book" panose="02000503020000020003" pitchFamily="2" charset="0"/>
              </a:rPr>
              <a:t>Solo una </a:t>
            </a:r>
            <a:r>
              <a:rPr lang="it-IT" sz="2400" dirty="0">
                <a:solidFill>
                  <a:srgbClr val="E79130"/>
                </a:solidFill>
                <a:latin typeface="Avenir Book" panose="02000503020000020003" pitchFamily="2" charset="0"/>
              </a:rPr>
              <a:t>FORMAZIONE DEDICATA </a:t>
            </a:r>
            <a:r>
              <a:rPr lang="it-IT" sz="2400" dirty="0">
                <a:latin typeface="Avenir Book" panose="02000503020000020003" pitchFamily="2" charset="0"/>
              </a:rPr>
              <a:t>può garantire un </a:t>
            </a:r>
            <a:r>
              <a:rPr lang="it-IT" sz="2400" dirty="0">
                <a:solidFill>
                  <a:srgbClr val="E79130"/>
                </a:solidFill>
                <a:latin typeface="Avenir Book" panose="02000503020000020003" pitchFamily="2" charset="0"/>
              </a:rPr>
              <a:t>PERCORSO SICURO E DEONTOLOGICAMENTE CORRETTO</a:t>
            </a:r>
            <a:r>
              <a:rPr lang="it-IT" sz="2400" dirty="0">
                <a:latin typeface="Avenir Book" panose="02000503020000020003" pitchFamily="2" charset="0"/>
              </a:rPr>
              <a:t>.</a:t>
            </a:r>
            <a:br>
              <a:rPr lang="it-IT" sz="2400" dirty="0">
                <a:latin typeface="Avenir Book" panose="02000503020000020003" pitchFamily="2" charset="0"/>
              </a:rPr>
            </a:br>
            <a:r>
              <a:rPr lang="it-IT" sz="2400" dirty="0">
                <a:latin typeface="Avenir Book" panose="02000503020000020003" pitchFamily="2" charset="0"/>
              </a:rPr>
              <a:t>Per l’utenza utile la </a:t>
            </a:r>
            <a:r>
              <a:rPr lang="it-IT" sz="2400" dirty="0">
                <a:solidFill>
                  <a:srgbClr val="E79130"/>
                </a:solidFill>
                <a:latin typeface="Avenir Book" panose="02000503020000020003" pitchFamily="2" charset="0"/>
              </a:rPr>
              <a:t>CREAZIONE DI RETI DI PSICOLOGI ESPERTI</a:t>
            </a:r>
            <a:r>
              <a:rPr lang="it-IT" sz="2400" dirty="0">
                <a:latin typeface="Avenir Book" panose="02000503020000020003" pitchFamily="2" charset="0"/>
              </a:rPr>
              <a:t> in chirurgia bariatrica.</a:t>
            </a:r>
            <a:br>
              <a:rPr lang="it-IT" sz="2400" dirty="0">
                <a:latin typeface="Avenir Book" panose="02000503020000020003" pitchFamily="2" charset="0"/>
              </a:rPr>
            </a:br>
            <a:br>
              <a:rPr lang="it-IT" sz="2400" dirty="0">
                <a:latin typeface="Avenir Book" panose="02000503020000020003" pitchFamily="2" charset="0"/>
              </a:rPr>
            </a:br>
            <a:br>
              <a:rPr lang="it-IT" sz="2800" dirty="0"/>
            </a:br>
            <a:br>
              <a:rPr lang="it-IT" sz="2800" dirty="0"/>
            </a:b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2379</TotalTime>
  <Words>547</Words>
  <Application>Microsoft Macintosh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AcademyEngravedLetPlain</vt:lpstr>
      <vt:lpstr>Aptos</vt:lpstr>
      <vt:lpstr>Arial</vt:lpstr>
      <vt:lpstr>Avenir Book</vt:lpstr>
      <vt:lpstr>Calibri</vt:lpstr>
      <vt:lpstr>Wingdings</vt:lpstr>
      <vt:lpstr>RetrospectVTI</vt:lpstr>
      <vt:lpstr>  LO PSICOLOGO TRA RUOLI E COMPETENZE: IMPORTANZA DELLA FORMAZIONE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FORMAZIONE COME GARANZIA</vt:lpstr>
      <vt:lpstr>Presentazione standard di PowerPoint</vt:lpstr>
      <vt:lpstr>CONCLUSIONE  Valutare l’idoneità alla chirurgia bariatrica significa accompagnare un cambiamento profondo.  Solo una FORMAZIONE DEDICATA può garantire un PERCORSO SICURO E DEONTOLOGICAMENTE CORRETTO. Per l’utenza utile la CREAZIONE DI RETI DI PSICOLOGI ESPERTI in chirurgia bariatrica.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paola medde</cp:lastModifiedBy>
  <cp:revision>19</cp:revision>
  <dcterms:created xsi:type="dcterms:W3CDTF">2022-02-27T17:36:31Z</dcterms:created>
  <dcterms:modified xsi:type="dcterms:W3CDTF">2025-10-26T12:02:45Z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